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59" r:id="rId6"/>
    <p:sldId id="265" r:id="rId7"/>
    <p:sldId id="266" r:id="rId8"/>
    <p:sldId id="267" r:id="rId9"/>
    <p:sldId id="261" r:id="rId10"/>
    <p:sldId id="260"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E70DD7"/>
    <a:srgbClr val="61FF74"/>
    <a:srgbClr val="99FF66"/>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2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A52F-6910-45A0-9341-FC6789DB3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BFE33C-E8CB-4E54-9252-7D8C83E4A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7941DA-57D2-4BE3-BCDF-0EEF8D1F4CAD}"/>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81D70DB8-6442-4C17-9832-25828EE9EC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2AD10F-C4DF-41FE-9649-CE1D7D8EBBBE}"/>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406955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FA39-696B-4A5C-9F84-ECD5D33A3E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DD1C06-4147-4649-9A2F-8625F3C44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F562ED-7644-44F5-96FB-65F917DC7E3B}"/>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AD63752B-77CD-4FB8-AE57-954D056C89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3DBD9-AEA5-42A3-B8C5-85D28EADC1C6}"/>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375624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6FC91C-8495-4CEC-9F72-64F47BBF7F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5AA4EF-E361-4341-8ABA-4E9C8F74B3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C1B7E0-ECA4-4C01-A593-BA530C8EA62B}"/>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1876AAC8-A378-42BE-B0E1-33AF405571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749D06-F385-4C19-BAFA-AE160F209562}"/>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26067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CADE-89B9-4C0A-BC18-148100BB43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3F9B85-EF8B-4526-9211-1FD989CFB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73829A-9DF0-4936-A181-48F46A01295E}"/>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789F8A78-E197-4716-A8E8-91ED3B27BC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F811B-D57F-4C02-BA23-AF874345AF27}"/>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7203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18B8-8A02-4C02-88FA-6323CE9625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8C0278-453B-494C-B007-BE30940D2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2C7C9-E8E0-4CC8-818A-078607C6ABCF}"/>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5B00C5E5-A353-4E53-9061-DF497A93B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BF45CB-FB0A-451E-B401-ED8873E3926D}"/>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212814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9D08-56B9-4F93-A000-22F4B903E9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2349A8-BE9E-4AC5-81A1-F2AF696996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41B00F-D7A6-4E6E-9A51-679DBC1373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349404-552F-4705-81C9-3B608E345234}"/>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6" name="Footer Placeholder 5">
            <a:extLst>
              <a:ext uri="{FF2B5EF4-FFF2-40B4-BE49-F238E27FC236}">
                <a16:creationId xmlns:a16="http://schemas.microsoft.com/office/drawing/2014/main" id="{4E05A4CE-0C43-4C5A-B315-DCD70E9D94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58F634-D805-4346-8F9E-D45FAAE30833}"/>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2711020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5EE4-C76E-457B-B501-D980A773B1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7B62E7-8D35-48BC-9E1B-A957AFC69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FA41D-F37B-47AE-BE7F-02195AC79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DA2697-94E1-4881-8EDC-264463B00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9F4517-50BF-4D4E-9038-CF39A3360A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645410D-8054-4BFD-8975-290768B075E2}"/>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8" name="Footer Placeholder 7">
            <a:extLst>
              <a:ext uri="{FF2B5EF4-FFF2-40B4-BE49-F238E27FC236}">
                <a16:creationId xmlns:a16="http://schemas.microsoft.com/office/drawing/2014/main" id="{6C05AE30-C8CA-4B45-BEE2-79F7992DF1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FE39E9-34CC-4935-BBB2-D73C542C1901}"/>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383642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F8EA-BAD3-44F6-8C79-E7B1B46217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AF63C9-573E-4EEC-82B5-6C8C040CD19D}"/>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4" name="Footer Placeholder 3">
            <a:extLst>
              <a:ext uri="{FF2B5EF4-FFF2-40B4-BE49-F238E27FC236}">
                <a16:creationId xmlns:a16="http://schemas.microsoft.com/office/drawing/2014/main" id="{6B9050C5-3192-4E31-ACCC-4756313FA2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BC18C6-5C3C-4A22-A456-D64DE9D8378A}"/>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257208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CC910-025A-45C5-959E-682CD6C1A95C}"/>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3" name="Footer Placeholder 2">
            <a:extLst>
              <a:ext uri="{FF2B5EF4-FFF2-40B4-BE49-F238E27FC236}">
                <a16:creationId xmlns:a16="http://schemas.microsoft.com/office/drawing/2014/main" id="{9766593E-10A0-49A3-8C64-0756618833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44BE09-FC24-4E67-BF51-589463C33BBD}"/>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1502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7B2-28AB-4037-B493-C858D9695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12AD50-B0C3-4756-ABAC-69CEEBB04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23CA37-BB7D-4ACF-90F2-92F47D703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B0596-AE41-4C82-A207-86EF44304C1C}"/>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6" name="Footer Placeholder 5">
            <a:extLst>
              <a:ext uri="{FF2B5EF4-FFF2-40B4-BE49-F238E27FC236}">
                <a16:creationId xmlns:a16="http://schemas.microsoft.com/office/drawing/2014/main" id="{95EE8841-F53C-4DBA-A38B-8CB5EC17AF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D3DB0C-8170-4B6B-9715-BF55B10E7F61}"/>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414163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4223-F00C-4D9D-99AF-256259979F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96E8DB-D22C-4A36-B282-5E9EA988B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AF03F9-40CF-4579-94D0-F10351510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9B895-3D87-4619-974B-5F1D679FE653}"/>
              </a:ext>
            </a:extLst>
          </p:cNvPr>
          <p:cNvSpPr>
            <a:spLocks noGrp="1"/>
          </p:cNvSpPr>
          <p:nvPr>
            <p:ph type="dt" sz="half" idx="10"/>
          </p:nvPr>
        </p:nvSpPr>
        <p:spPr/>
        <p:txBody>
          <a:bodyPr/>
          <a:lstStyle/>
          <a:p>
            <a:fld id="{B172AD57-7FC2-4A6C-A6E2-71C2B190D512}" type="datetimeFigureOut">
              <a:rPr lang="en-IN" smtClean="0"/>
              <a:t>02-11-2020</a:t>
            </a:fld>
            <a:endParaRPr lang="en-IN"/>
          </a:p>
        </p:txBody>
      </p:sp>
      <p:sp>
        <p:nvSpPr>
          <p:cNvPr id="6" name="Footer Placeholder 5">
            <a:extLst>
              <a:ext uri="{FF2B5EF4-FFF2-40B4-BE49-F238E27FC236}">
                <a16:creationId xmlns:a16="http://schemas.microsoft.com/office/drawing/2014/main" id="{61072C17-CB90-4FCE-8F23-734BBB0107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22391-EF52-4E19-A68F-68109814DE5A}"/>
              </a:ext>
            </a:extLst>
          </p:cNvPr>
          <p:cNvSpPr>
            <a:spLocks noGrp="1"/>
          </p:cNvSpPr>
          <p:nvPr>
            <p:ph type="sldNum" sz="quarter" idx="12"/>
          </p:nvPr>
        </p:nvSpPr>
        <p:spPr/>
        <p:txBody>
          <a:bodyPr/>
          <a:lstStyle/>
          <a:p>
            <a:fld id="{AF37061C-F346-4F91-A5F0-18EE45A2908A}" type="slidenum">
              <a:rPr lang="en-IN" smtClean="0"/>
              <a:t>‹#›</a:t>
            </a:fld>
            <a:endParaRPr lang="en-IN"/>
          </a:p>
        </p:txBody>
      </p:sp>
    </p:spTree>
    <p:extLst>
      <p:ext uri="{BB962C8B-B14F-4D97-AF65-F5344CB8AC3E}">
        <p14:creationId xmlns:p14="http://schemas.microsoft.com/office/powerpoint/2010/main" val="248313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32EBC-EEC3-48D3-8425-D1FF24F68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A7E79-F986-4C66-A3EF-5056B9743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5B70B-3F42-42A8-B99B-18E11AFC8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2AD57-7FC2-4A6C-A6E2-71C2B190D512}" type="datetimeFigureOut">
              <a:rPr lang="en-IN" smtClean="0"/>
              <a:t>02-11-2020</a:t>
            </a:fld>
            <a:endParaRPr lang="en-IN"/>
          </a:p>
        </p:txBody>
      </p:sp>
      <p:sp>
        <p:nvSpPr>
          <p:cNvPr id="5" name="Footer Placeholder 4">
            <a:extLst>
              <a:ext uri="{FF2B5EF4-FFF2-40B4-BE49-F238E27FC236}">
                <a16:creationId xmlns:a16="http://schemas.microsoft.com/office/drawing/2014/main" id="{6B77A9E1-732C-4CA0-BB90-E78FCEA69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2499D7-2387-4979-8C2B-33B097AB61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7061C-F346-4F91-A5F0-18EE45A2908A}" type="slidenum">
              <a:rPr lang="en-IN" smtClean="0"/>
              <a:t>‹#›</a:t>
            </a:fld>
            <a:endParaRPr lang="en-IN"/>
          </a:p>
        </p:txBody>
      </p:sp>
    </p:spTree>
    <p:extLst>
      <p:ext uri="{BB962C8B-B14F-4D97-AF65-F5344CB8AC3E}">
        <p14:creationId xmlns:p14="http://schemas.microsoft.com/office/powerpoint/2010/main" val="298228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sv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61DBCE1-6A6F-45DC-A089-3B0B209873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240" y="-837883"/>
            <a:ext cx="9509760" cy="9509760"/>
          </a:xfrm>
          <a:prstGeom prst="rect">
            <a:avLst/>
          </a:prstGeom>
        </p:spPr>
      </p:pic>
      <p:pic>
        <p:nvPicPr>
          <p:cNvPr id="5" name="Graphic 4">
            <a:extLst>
              <a:ext uri="{FF2B5EF4-FFF2-40B4-BE49-F238E27FC236}">
                <a16:creationId xmlns:a16="http://schemas.microsoft.com/office/drawing/2014/main" id="{40409FF9-A5A3-4BD7-9BF3-D1168CAB6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5180" y="406281"/>
            <a:ext cx="6451719" cy="6451719"/>
          </a:xfrm>
          <a:prstGeom prst="rect">
            <a:avLst/>
          </a:prstGeom>
        </p:spPr>
      </p:pic>
      <p:pic>
        <p:nvPicPr>
          <p:cNvPr id="9" name="Graphic 8">
            <a:extLst>
              <a:ext uri="{FF2B5EF4-FFF2-40B4-BE49-F238E27FC236}">
                <a16:creationId xmlns:a16="http://schemas.microsoft.com/office/drawing/2014/main" id="{F6431BDE-798C-4939-B397-B33E12B96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7120" y="1411981"/>
            <a:ext cx="4489530" cy="4489530"/>
          </a:xfrm>
          <a:prstGeom prst="rect">
            <a:avLst/>
          </a:prstGeom>
        </p:spPr>
      </p:pic>
      <p:sp>
        <p:nvSpPr>
          <p:cNvPr id="2" name="Title 1">
            <a:extLst>
              <a:ext uri="{FF2B5EF4-FFF2-40B4-BE49-F238E27FC236}">
                <a16:creationId xmlns:a16="http://schemas.microsoft.com/office/drawing/2014/main" id="{1DCE72A0-C226-43B5-9B33-0FE93B121E18}"/>
              </a:ext>
            </a:extLst>
          </p:cNvPr>
          <p:cNvSpPr>
            <a:spLocks noGrp="1"/>
          </p:cNvSpPr>
          <p:nvPr>
            <p:ph type="ctrTitle"/>
          </p:nvPr>
        </p:nvSpPr>
        <p:spPr/>
        <p:txBody>
          <a:bodyPr/>
          <a:lstStyle/>
          <a:p>
            <a:r>
              <a:rPr lang="en-US" b="1" dirty="0"/>
              <a:t>Center of Excellence For AI and Robotics</a:t>
            </a:r>
            <a:endParaRPr lang="en-IN" b="1" dirty="0"/>
          </a:p>
        </p:txBody>
      </p:sp>
      <p:sp>
        <p:nvSpPr>
          <p:cNvPr id="3" name="Subtitle 2">
            <a:extLst>
              <a:ext uri="{FF2B5EF4-FFF2-40B4-BE49-F238E27FC236}">
                <a16:creationId xmlns:a16="http://schemas.microsoft.com/office/drawing/2014/main" id="{6ECD87B0-4401-4891-A12A-DA5F3D661CBD}"/>
              </a:ext>
            </a:extLst>
          </p:cNvPr>
          <p:cNvSpPr>
            <a:spLocks noGrp="1"/>
          </p:cNvSpPr>
          <p:nvPr>
            <p:ph type="subTitle" idx="1"/>
          </p:nvPr>
        </p:nvSpPr>
        <p:spPr>
          <a:xfrm>
            <a:off x="1438076" y="4719068"/>
            <a:ext cx="9144000" cy="1655762"/>
          </a:xfrm>
        </p:spPr>
        <p:txBody>
          <a:bodyPr/>
          <a:lstStyle/>
          <a:p>
            <a:endParaRPr lang="en-US" dirty="0">
              <a:latin typeface="Itim" panose="00000500000000000000" pitchFamily="2" charset="-34"/>
              <a:cs typeface="Itim" panose="00000500000000000000" pitchFamily="2" charset="-34"/>
            </a:endParaRPr>
          </a:p>
          <a:p>
            <a:r>
              <a:rPr lang="en-US" sz="3200" dirty="0">
                <a:latin typeface="Itim" panose="00000500000000000000" pitchFamily="2" charset="-34"/>
                <a:cs typeface="Itim" panose="00000500000000000000" pitchFamily="2" charset="-34"/>
              </a:rPr>
              <a:t>Introductory Seminar 2020</a:t>
            </a:r>
            <a:endParaRPr lang="en-IN" sz="3200" dirty="0">
              <a:latin typeface="Itim" panose="00000500000000000000" pitchFamily="2" charset="-34"/>
              <a:cs typeface="Itim" panose="00000500000000000000" pitchFamily="2" charset="-34"/>
            </a:endParaRPr>
          </a:p>
        </p:txBody>
      </p:sp>
    </p:spTree>
    <p:extLst>
      <p:ext uri="{BB962C8B-B14F-4D97-AF65-F5344CB8AC3E}">
        <p14:creationId xmlns:p14="http://schemas.microsoft.com/office/powerpoint/2010/main" val="1201834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126" name="Picture 6" descr="Wired Robo Sumo Competition - YouTube">
            <a:extLst>
              <a:ext uri="{FF2B5EF4-FFF2-40B4-BE49-F238E27FC236}">
                <a16:creationId xmlns:a16="http://schemas.microsoft.com/office/drawing/2014/main" id="{0ABC887D-322D-4EB4-BA52-2BF058F00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483" y="1217480"/>
            <a:ext cx="3474720" cy="2606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802639" y="4074159"/>
            <a:ext cx="11115041" cy="3928559"/>
          </a:xfrm>
        </p:spPr>
        <p:txBody>
          <a:bodyPr/>
          <a:lstStyle/>
          <a:p>
            <a:pPr marL="0" indent="0">
              <a:buNone/>
            </a:pPr>
            <a:r>
              <a:rPr lang="en-US" dirty="0">
                <a:latin typeface="Itim" panose="00000500000000000000" pitchFamily="2" charset="-34"/>
                <a:cs typeface="Itim" panose="00000500000000000000" pitchFamily="2" charset="-34"/>
              </a:rPr>
              <a:t>The club organizes events and competitions around the year both interbranch and intercollege.</a:t>
            </a:r>
          </a:p>
          <a:p>
            <a:pPr marL="0" indent="0">
              <a:buNone/>
            </a:pPr>
            <a:endParaRPr lang="en-US" dirty="0">
              <a:latin typeface="Itim" panose="00000500000000000000" pitchFamily="2" charset="-34"/>
              <a:cs typeface="Itim" panose="00000500000000000000" pitchFamily="2" charset="-34"/>
            </a:endParaRPr>
          </a:p>
          <a:p>
            <a:pPr marL="0" indent="0">
              <a:buNone/>
            </a:pPr>
            <a:r>
              <a:rPr lang="en-US" dirty="0">
                <a:latin typeface="Itim" panose="00000500000000000000" pitchFamily="2" charset="-34"/>
                <a:cs typeface="Itim" panose="00000500000000000000" pitchFamily="2" charset="-34"/>
              </a:rPr>
              <a:t>We even hold workshops and sessions for the interested students on robotics and similar fields, inviting prestigious alumni and professionals as speakers from other colleges or companies.</a:t>
            </a:r>
            <a:endParaRPr lang="en-IN" dirty="0">
              <a:latin typeface="Itim" panose="00000500000000000000" pitchFamily="2" charset="-34"/>
              <a:cs typeface="Itim" panose="00000500000000000000" pitchFamily="2" charset="-34"/>
            </a:endParaRPr>
          </a:p>
        </p:txBody>
      </p:sp>
      <p:pic>
        <p:nvPicPr>
          <p:cNvPr id="5122" name="Picture 2" descr="Arduino Line Follower Robot">
            <a:extLst>
              <a:ext uri="{FF2B5EF4-FFF2-40B4-BE49-F238E27FC236}">
                <a16:creationId xmlns:a16="http://schemas.microsoft.com/office/drawing/2014/main" id="{F810F1DF-5027-4331-9BF9-302E0965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5950"/>
            <a:ext cx="3749041" cy="2375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4D4CA734-C2E5-4957-92BA-C322BDBB4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1161" y="1143290"/>
            <a:ext cx="3535680" cy="1988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RC Car Racing | Chennai Focus – A Lifestyle Perspective">
            <a:extLst>
              <a:ext uri="{FF2B5EF4-FFF2-40B4-BE49-F238E27FC236}">
                <a16:creationId xmlns:a16="http://schemas.microsoft.com/office/drawing/2014/main" id="{07D92A47-40E5-4EA7-8B87-0D0F23519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01949">
            <a:off x="9087145" y="1094861"/>
            <a:ext cx="2936875" cy="1686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115C13AC-E067-4325-80EF-3F830FDA8A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2192000" cy="2709333"/>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a:off x="2288959" y="29103"/>
            <a:ext cx="10515600" cy="1325563"/>
          </a:xfrm>
        </p:spPr>
        <p:txBody>
          <a:bodyPr/>
          <a:lstStyle/>
          <a:p>
            <a:r>
              <a:rPr lang="en-US" b="1" dirty="0">
                <a:latin typeface="HGMaruGothicMPRO" panose="020B0400000000000000" pitchFamily="34" charset="-128"/>
                <a:ea typeface="HGMaruGothicMPRO" panose="020B0400000000000000" pitchFamily="34" charset="-128"/>
              </a:rPr>
              <a:t>In-College Events</a:t>
            </a:r>
            <a:endParaRPr lang="en-IN" b="1" dirty="0">
              <a:latin typeface="HGMaruGothicMPRO" panose="020B0400000000000000" pitchFamily="34" charset="-128"/>
              <a:ea typeface="HGMaruGothicMPRO" panose="020B0400000000000000" pitchFamily="34" charset="-128"/>
            </a:endParaRPr>
          </a:p>
        </p:txBody>
      </p:sp>
    </p:spTree>
    <p:extLst>
      <p:ext uri="{BB962C8B-B14F-4D97-AF65-F5344CB8AC3E}">
        <p14:creationId xmlns:p14="http://schemas.microsoft.com/office/powerpoint/2010/main" val="118569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61DBCE1-6A6F-45DC-A089-3B0B209873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240" y="-837883"/>
            <a:ext cx="9509760" cy="9509760"/>
          </a:xfrm>
          <a:prstGeom prst="rect">
            <a:avLst/>
          </a:prstGeom>
        </p:spPr>
      </p:pic>
      <p:pic>
        <p:nvPicPr>
          <p:cNvPr id="5" name="Graphic 4">
            <a:extLst>
              <a:ext uri="{FF2B5EF4-FFF2-40B4-BE49-F238E27FC236}">
                <a16:creationId xmlns:a16="http://schemas.microsoft.com/office/drawing/2014/main" id="{40409FF9-A5A3-4BD7-9BF3-D1168CAB6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5180" y="406281"/>
            <a:ext cx="6451719" cy="6451719"/>
          </a:xfrm>
          <a:prstGeom prst="rect">
            <a:avLst/>
          </a:prstGeom>
        </p:spPr>
      </p:pic>
      <p:pic>
        <p:nvPicPr>
          <p:cNvPr id="9" name="Graphic 8">
            <a:extLst>
              <a:ext uri="{FF2B5EF4-FFF2-40B4-BE49-F238E27FC236}">
                <a16:creationId xmlns:a16="http://schemas.microsoft.com/office/drawing/2014/main" id="{F6431BDE-798C-4939-B397-B33E12B96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7120" y="1411981"/>
            <a:ext cx="4489530" cy="4489530"/>
          </a:xfrm>
          <a:prstGeom prst="rect">
            <a:avLst/>
          </a:prstGeom>
        </p:spPr>
      </p:pic>
      <p:sp>
        <p:nvSpPr>
          <p:cNvPr id="2" name="Title 1">
            <a:extLst>
              <a:ext uri="{FF2B5EF4-FFF2-40B4-BE49-F238E27FC236}">
                <a16:creationId xmlns:a16="http://schemas.microsoft.com/office/drawing/2014/main" id="{1DCE72A0-C226-43B5-9B33-0FE93B121E18}"/>
              </a:ext>
            </a:extLst>
          </p:cNvPr>
          <p:cNvSpPr>
            <a:spLocks noGrp="1"/>
          </p:cNvSpPr>
          <p:nvPr>
            <p:ph type="ctrTitle"/>
          </p:nvPr>
        </p:nvSpPr>
        <p:spPr/>
        <p:txBody>
          <a:bodyPr/>
          <a:lstStyle/>
          <a:p>
            <a:r>
              <a:rPr lang="en-US" b="1" dirty="0"/>
              <a:t>Thank You</a:t>
            </a:r>
            <a:endParaRPr lang="en-IN" b="1" dirty="0"/>
          </a:p>
        </p:txBody>
      </p:sp>
      <p:sp>
        <p:nvSpPr>
          <p:cNvPr id="3" name="Subtitle 2">
            <a:extLst>
              <a:ext uri="{FF2B5EF4-FFF2-40B4-BE49-F238E27FC236}">
                <a16:creationId xmlns:a16="http://schemas.microsoft.com/office/drawing/2014/main" id="{6ECD87B0-4401-4891-A12A-DA5F3D661CBD}"/>
              </a:ext>
            </a:extLst>
          </p:cNvPr>
          <p:cNvSpPr>
            <a:spLocks noGrp="1"/>
          </p:cNvSpPr>
          <p:nvPr>
            <p:ph type="subTitle" idx="1"/>
          </p:nvPr>
        </p:nvSpPr>
        <p:spPr>
          <a:xfrm>
            <a:off x="1438076" y="4719068"/>
            <a:ext cx="9144000" cy="1655762"/>
          </a:xfrm>
        </p:spPr>
        <p:txBody>
          <a:bodyPr/>
          <a:lstStyle/>
          <a:p>
            <a:endParaRPr lang="en-US" dirty="0">
              <a:latin typeface="Itim" panose="00000500000000000000" pitchFamily="2" charset="-34"/>
              <a:cs typeface="Itim" panose="00000500000000000000" pitchFamily="2" charset="-34"/>
            </a:endParaRPr>
          </a:p>
          <a:p>
            <a:r>
              <a:rPr lang="en-US" sz="3200" dirty="0">
                <a:latin typeface="Itim" panose="00000500000000000000" pitchFamily="2" charset="-34"/>
                <a:cs typeface="Itim" panose="00000500000000000000" pitchFamily="2" charset="-34"/>
              </a:rPr>
              <a:t>Introductory Seminar 2020</a:t>
            </a:r>
            <a:endParaRPr lang="en-IN" sz="3200" dirty="0">
              <a:latin typeface="Itim" panose="00000500000000000000" pitchFamily="2" charset="-34"/>
              <a:cs typeface="Itim" panose="00000500000000000000" pitchFamily="2" charset="-34"/>
            </a:endParaRPr>
          </a:p>
        </p:txBody>
      </p:sp>
    </p:spTree>
    <p:extLst>
      <p:ext uri="{BB962C8B-B14F-4D97-AF65-F5344CB8AC3E}">
        <p14:creationId xmlns:p14="http://schemas.microsoft.com/office/powerpoint/2010/main" val="269736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11" name="Picture 10" descr="A picture containing toy, truck, small, birthday&#10;&#10;Description automatically generated">
            <a:extLst>
              <a:ext uri="{FF2B5EF4-FFF2-40B4-BE49-F238E27FC236}">
                <a16:creationId xmlns:a16="http://schemas.microsoft.com/office/drawing/2014/main" id="{3DAF1247-A740-441C-8FFA-2083B9BBC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5863">
            <a:off x="3742899" y="986437"/>
            <a:ext cx="6167120" cy="3270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1530658" y="4556903"/>
            <a:ext cx="10515600" cy="4351338"/>
          </a:xfrm>
        </p:spPr>
        <p:txBody>
          <a:bodyPr/>
          <a:lstStyle/>
          <a:p>
            <a:pPr marL="0" indent="0">
              <a:buNone/>
            </a:pPr>
            <a:r>
              <a:rPr lang="en-US" sz="3200" dirty="0">
                <a:latin typeface="Itim" panose="00000500000000000000" pitchFamily="2" charset="-34"/>
                <a:cs typeface="Itim" panose="00000500000000000000" pitchFamily="2" charset="-34"/>
              </a:rPr>
              <a:t>The Center of Excellence For AI and Robotics or better known as the Robotics Club is one of the prestigious Clubs of AIT.</a:t>
            </a:r>
          </a:p>
          <a:p>
            <a:pPr marL="0" indent="0">
              <a:buNone/>
            </a:pPr>
            <a:endParaRPr lang="en-IN" dirty="0"/>
          </a:p>
        </p:txBody>
      </p:sp>
      <p:pic>
        <p:nvPicPr>
          <p:cNvPr id="5" name="Picture 4" descr="A picture containing indoor, table, sitting, small&#10;&#10;Description automatically generated">
            <a:extLst>
              <a:ext uri="{FF2B5EF4-FFF2-40B4-BE49-F238E27FC236}">
                <a16:creationId xmlns:a16="http://schemas.microsoft.com/office/drawing/2014/main" id="{7B370749-DE55-44D0-8A00-08517AD9D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4450">
            <a:off x="-132080" y="383025"/>
            <a:ext cx="4219267" cy="3153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icture containing small, dog, holding, standing&#10;&#10;Description automatically generated">
            <a:extLst>
              <a:ext uri="{FF2B5EF4-FFF2-40B4-BE49-F238E27FC236}">
                <a16:creationId xmlns:a16="http://schemas.microsoft.com/office/drawing/2014/main" id="{18C13643-F871-42CD-867B-02CF02F63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0261">
            <a:off x="9682480" y="-3824"/>
            <a:ext cx="2509520" cy="4461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Graphic 11">
            <a:extLst>
              <a:ext uri="{FF2B5EF4-FFF2-40B4-BE49-F238E27FC236}">
                <a16:creationId xmlns:a16="http://schemas.microsoft.com/office/drawing/2014/main" id="{60539F90-B490-49CF-B8AD-75A0DFBF6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0"/>
            <a:ext cx="12192000" cy="2858610"/>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a:off x="3279559" y="0"/>
            <a:ext cx="10515600" cy="1325563"/>
          </a:xfrm>
        </p:spPr>
        <p:txBody>
          <a:bodyPr/>
          <a:lstStyle/>
          <a:p>
            <a:r>
              <a:rPr lang="en-US" b="1" dirty="0">
                <a:latin typeface="HGMaruGothicMPRO" panose="020B0400000000000000" pitchFamily="34" charset="-128"/>
                <a:ea typeface="HGMaruGothicMPRO" panose="020B0400000000000000" pitchFamily="34" charset="-128"/>
              </a:rPr>
              <a:t>A little bit of Intro…</a:t>
            </a:r>
            <a:endParaRPr lang="en-IN" b="1" dirty="0">
              <a:latin typeface="HGMaruGothicMPRO" panose="020B0400000000000000" pitchFamily="34" charset="-128"/>
              <a:ea typeface="HGMaruGothicMPRO" panose="020B0400000000000000" pitchFamily="34" charset="-128"/>
            </a:endParaRPr>
          </a:p>
        </p:txBody>
      </p:sp>
    </p:spTree>
    <p:extLst>
      <p:ext uri="{BB962C8B-B14F-4D97-AF65-F5344CB8AC3E}">
        <p14:creationId xmlns:p14="http://schemas.microsoft.com/office/powerpoint/2010/main" val="35702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6148" name="Picture 4" descr="6 DoF robot arm test - YouTube">
            <a:extLst>
              <a:ext uri="{FF2B5EF4-FFF2-40B4-BE49-F238E27FC236}">
                <a16:creationId xmlns:a16="http://schemas.microsoft.com/office/drawing/2014/main" id="{6856224A-580F-4EAD-8633-AE40E4B52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8145">
            <a:off x="8537530" y="934363"/>
            <a:ext cx="3505915" cy="2466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6146" name="Picture 2" descr="Finger Detection using opencv - YouTube">
            <a:extLst>
              <a:ext uri="{FF2B5EF4-FFF2-40B4-BE49-F238E27FC236}">
                <a16:creationId xmlns:a16="http://schemas.microsoft.com/office/drawing/2014/main" id="{2F2D6836-26EE-45B4-AE21-5C9B3FC7E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21966">
            <a:off x="169331" y="707269"/>
            <a:ext cx="3643837" cy="2049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1676400" y="3509338"/>
            <a:ext cx="10515600" cy="4351338"/>
          </a:xfrm>
        </p:spPr>
        <p:txBody>
          <a:bodyPr/>
          <a:lstStyle/>
          <a:p>
            <a:pPr marL="0" indent="0">
              <a:buNone/>
            </a:pPr>
            <a:r>
              <a:rPr lang="en-US" dirty="0">
                <a:latin typeface="Itim" panose="00000500000000000000" pitchFamily="2" charset="-34"/>
                <a:cs typeface="Itim" panose="00000500000000000000" pitchFamily="2" charset="-34"/>
              </a:rPr>
              <a:t>The robotics club sheds its major focus on building ecosystems for budding engineers to thrive in the fields of robotics.</a:t>
            </a:r>
          </a:p>
          <a:p>
            <a:pPr marL="0" indent="0">
              <a:buNone/>
            </a:pPr>
            <a:endParaRPr lang="en-US" dirty="0">
              <a:latin typeface="Itim" panose="00000500000000000000" pitchFamily="2" charset="-34"/>
              <a:cs typeface="Itim" panose="00000500000000000000" pitchFamily="2" charset="-34"/>
            </a:endParaRPr>
          </a:p>
          <a:p>
            <a:pPr marL="0" indent="0">
              <a:buNone/>
            </a:pPr>
            <a:r>
              <a:rPr lang="en-US" dirty="0">
                <a:latin typeface="Itim" panose="00000500000000000000" pitchFamily="2" charset="-34"/>
                <a:cs typeface="Itim" panose="00000500000000000000" pitchFamily="2" charset="-34"/>
              </a:rPr>
              <a:t>Till the year before the previous year, we majorly focused on electronics and the mechanical aspects of robot building but as the trends have refreshed, it was important for us to welcome potential programming domains such as AI and ML.</a:t>
            </a:r>
          </a:p>
          <a:p>
            <a:pPr marL="0" indent="0">
              <a:buNone/>
            </a:pPr>
            <a:endParaRPr lang="en-IN" dirty="0">
              <a:latin typeface="Itim" panose="00000500000000000000" pitchFamily="2" charset="-34"/>
              <a:cs typeface="Itim" panose="00000500000000000000" pitchFamily="2" charset="-34"/>
            </a:endParaRPr>
          </a:p>
        </p:txBody>
      </p:sp>
      <p:pic>
        <p:nvPicPr>
          <p:cNvPr id="6150" name="Picture 6" descr="Haar Cascade Object Detection Face &amp; Eye - OpenCV with Python for Image and  Video Analysis 16 - YouTube">
            <a:extLst>
              <a:ext uri="{FF2B5EF4-FFF2-40B4-BE49-F238E27FC236}">
                <a16:creationId xmlns:a16="http://schemas.microsoft.com/office/drawing/2014/main" id="{A797134E-E3A5-4DAC-AA2A-D68FD0B41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2156"/>
            <a:ext cx="3058160" cy="1720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0539F90-B490-49CF-B8AD-75A0DFBF6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45142"/>
            <a:ext cx="12192000" cy="2858610"/>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a:off x="3279559" y="0"/>
            <a:ext cx="10515600" cy="1325563"/>
          </a:xfrm>
        </p:spPr>
        <p:txBody>
          <a:bodyPr/>
          <a:lstStyle/>
          <a:p>
            <a:r>
              <a:rPr lang="en-US" b="1" dirty="0">
                <a:latin typeface="HGMaruGothicMPRO" panose="020B0400000000000000" pitchFamily="34" charset="-128"/>
                <a:ea typeface="HGMaruGothicMPRO" panose="020B0400000000000000" pitchFamily="34" charset="-128"/>
              </a:rPr>
              <a:t>A little bit of Intro…</a:t>
            </a:r>
            <a:endParaRPr lang="en-IN" b="1" dirty="0">
              <a:latin typeface="HGMaruGothicMPRO" panose="020B0400000000000000" pitchFamily="34" charset="-128"/>
              <a:ea typeface="HGMaruGothicMPRO" panose="020B0400000000000000" pitchFamily="34" charset="-128"/>
            </a:endParaRPr>
          </a:p>
        </p:txBody>
      </p:sp>
    </p:spTree>
    <p:extLst>
      <p:ext uri="{BB962C8B-B14F-4D97-AF65-F5344CB8AC3E}">
        <p14:creationId xmlns:p14="http://schemas.microsoft.com/office/powerpoint/2010/main" val="76548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2200275" y="4682331"/>
            <a:ext cx="10515600" cy="4351338"/>
          </a:xfrm>
        </p:spPr>
        <p:txBody>
          <a:bodyPr/>
          <a:lstStyle/>
          <a:p>
            <a:pPr marL="0" indent="0">
              <a:buNone/>
            </a:pPr>
            <a:r>
              <a:rPr lang="en-US" dirty="0">
                <a:latin typeface="Itim" panose="00000500000000000000" pitchFamily="2" charset="-34"/>
                <a:cs typeface="Itim" panose="00000500000000000000" pitchFamily="2" charset="-34"/>
              </a:rPr>
              <a:t>The robotics club also dissolved the advanced 3dPLM lab under itself last year and thus all projects and all tools such as the 3d printer are now available to use under the robotics club to all members and interested individuals.</a:t>
            </a:r>
          </a:p>
          <a:p>
            <a:pPr marL="0" indent="0">
              <a:buNone/>
            </a:pPr>
            <a:endParaRPr lang="en-IN" dirty="0">
              <a:latin typeface="Itim" panose="00000500000000000000" pitchFamily="2" charset="-34"/>
              <a:cs typeface="Itim" panose="00000500000000000000" pitchFamily="2" charset="-34"/>
            </a:endParaRPr>
          </a:p>
        </p:txBody>
      </p:sp>
      <p:pic>
        <p:nvPicPr>
          <p:cNvPr id="5" name="Picture 4" descr="A chair sitting in front of a table&#10;&#10;Description automatically generated">
            <a:extLst>
              <a:ext uri="{FF2B5EF4-FFF2-40B4-BE49-F238E27FC236}">
                <a16:creationId xmlns:a16="http://schemas.microsoft.com/office/drawing/2014/main" id="{5D3E766A-1B99-4C7D-8EF3-85D7A9389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2549">
            <a:off x="-207182" y="202290"/>
            <a:ext cx="4212917" cy="3154374"/>
          </a:xfrm>
          <a:prstGeom prst="rect">
            <a:avLst/>
          </a:prstGeom>
        </p:spPr>
      </p:pic>
      <p:pic>
        <p:nvPicPr>
          <p:cNvPr id="7" name="Picture 6" descr="A desktop computer sitting on top of a desk&#10;&#10;Description automatically generated">
            <a:extLst>
              <a:ext uri="{FF2B5EF4-FFF2-40B4-BE49-F238E27FC236}">
                <a16:creationId xmlns:a16="http://schemas.microsoft.com/office/drawing/2014/main" id="{65EB6DCE-5646-47E7-A22E-9302931C7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6959">
            <a:off x="4678429" y="1286168"/>
            <a:ext cx="4212917" cy="31500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0" name="Picture 2" descr="midi4c2-iTX-001 RS PRO | RS PRO 3D Printer with iTX PC | 173-4711 | RS  Components">
            <a:extLst>
              <a:ext uri="{FF2B5EF4-FFF2-40B4-BE49-F238E27FC236}">
                <a16:creationId xmlns:a16="http://schemas.microsoft.com/office/drawing/2014/main" id="{4EA5820F-E65C-47CD-B6AC-6B09F8FDE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30717">
            <a:off x="9511004" y="702982"/>
            <a:ext cx="2980681" cy="3316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60539F90-B490-49CF-B8AD-75A0DFBF6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0"/>
            <a:ext cx="12192000" cy="2858610"/>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a:off x="3279559" y="0"/>
            <a:ext cx="10515600" cy="1325563"/>
          </a:xfrm>
        </p:spPr>
        <p:txBody>
          <a:bodyPr/>
          <a:lstStyle/>
          <a:p>
            <a:r>
              <a:rPr lang="en-US" b="1" dirty="0">
                <a:latin typeface="HGMaruGothicMPRO" panose="020B0400000000000000" pitchFamily="34" charset="-128"/>
                <a:ea typeface="HGMaruGothicMPRO" panose="020B0400000000000000" pitchFamily="34" charset="-128"/>
              </a:rPr>
              <a:t>A little bit of Intro…</a:t>
            </a:r>
            <a:endParaRPr lang="en-IN" b="1" dirty="0">
              <a:latin typeface="HGMaruGothicMPRO" panose="020B0400000000000000" pitchFamily="34" charset="-128"/>
              <a:ea typeface="HGMaruGothicMPRO" panose="020B0400000000000000" pitchFamily="34" charset="-128"/>
            </a:endParaRPr>
          </a:p>
        </p:txBody>
      </p:sp>
    </p:spTree>
    <p:extLst>
      <p:ext uri="{BB962C8B-B14F-4D97-AF65-F5344CB8AC3E}">
        <p14:creationId xmlns:p14="http://schemas.microsoft.com/office/powerpoint/2010/main" val="3423906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4" name="Picture 6" descr="How to get started in RC Car racing - Radio Control Tips">
            <a:extLst>
              <a:ext uri="{FF2B5EF4-FFF2-40B4-BE49-F238E27FC236}">
                <a16:creationId xmlns:a16="http://schemas.microsoft.com/office/drawing/2014/main" id="{7A3DA598-B48C-456D-A49F-A993C9F06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73635">
            <a:off x="8537623" y="3848901"/>
            <a:ext cx="4399767" cy="271985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13880DA9-03A5-4E4C-8054-7364C41DF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245916">
            <a:off x="3764137" y="-1546785"/>
            <a:ext cx="11305100" cy="8762585"/>
          </a:xfrm>
          <a:prstGeom prst="rect">
            <a:avLst/>
          </a:prstGeom>
        </p:spPr>
      </p:pic>
      <p:pic>
        <p:nvPicPr>
          <p:cNvPr id="2052" name="Picture 4" descr="Do androids dream of an olympic sweep? | LAU News">
            <a:extLst>
              <a:ext uri="{FF2B5EF4-FFF2-40B4-BE49-F238E27FC236}">
                <a16:creationId xmlns:a16="http://schemas.microsoft.com/office/drawing/2014/main" id="{C38265E3-8681-41F8-BC64-1DB6CA4552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44640">
            <a:off x="2082029" y="-262507"/>
            <a:ext cx="47625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BOSUMO - SponsorMyEvent">
            <a:extLst>
              <a:ext uri="{FF2B5EF4-FFF2-40B4-BE49-F238E27FC236}">
                <a16:creationId xmlns:a16="http://schemas.microsoft.com/office/drawing/2014/main" id="{36088256-27A3-4692-9388-06FC14D5F4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80044">
            <a:off x="-793833" y="5446880"/>
            <a:ext cx="2885032" cy="2096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1261637" y="3307698"/>
            <a:ext cx="7458075" cy="3501247"/>
          </a:xfrm>
        </p:spPr>
        <p:txBody>
          <a:bodyPr>
            <a:normAutofit/>
          </a:bodyPr>
          <a:lstStyle/>
          <a:p>
            <a:pPr marL="0" indent="0">
              <a:buNone/>
            </a:pPr>
            <a:r>
              <a:rPr lang="en-US" sz="3600" dirty="0">
                <a:latin typeface="Itim" panose="00000500000000000000" pitchFamily="2" charset="-34"/>
                <a:cs typeface="Itim" panose="00000500000000000000" pitchFamily="2" charset="-34"/>
              </a:rPr>
              <a:t>The teams from the robotics club represent the college at various robotics competitions held by other colleges and institutions all over the country.</a:t>
            </a:r>
          </a:p>
          <a:p>
            <a:pPr marL="0" indent="0">
              <a:buNone/>
            </a:pPr>
            <a:endParaRPr lang="en-IN" sz="3600" dirty="0">
              <a:ln>
                <a:solidFill>
                  <a:schemeClr val="bg1"/>
                </a:solidFill>
              </a:ln>
              <a:solidFill>
                <a:schemeClr val="bg2"/>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rot="1225304">
            <a:off x="6590660" y="2549132"/>
            <a:ext cx="9681562" cy="1325563"/>
          </a:xfrm>
        </p:spPr>
        <p:txBody>
          <a:bodyPr/>
          <a:lstStyle/>
          <a:p>
            <a:r>
              <a:rPr lang="en-US" b="1" dirty="0">
                <a:latin typeface="HGMaruGothicMPRO" panose="020B0400000000000000" pitchFamily="34" charset="-128"/>
                <a:ea typeface="HGMaruGothicMPRO" panose="020B0400000000000000" pitchFamily="34" charset="-128"/>
              </a:rPr>
              <a:t>     Competitions</a:t>
            </a:r>
            <a:endParaRPr lang="en-IN" b="1" dirty="0">
              <a:latin typeface="HGMaruGothicMPRO" panose="020B0400000000000000" pitchFamily="34" charset="-128"/>
              <a:ea typeface="HGMaruGothicMPRO" panose="020B0400000000000000" pitchFamily="34" charset="-128"/>
            </a:endParaRPr>
          </a:p>
        </p:txBody>
      </p:sp>
      <p:pic>
        <p:nvPicPr>
          <p:cNvPr id="2050" name="Picture 2" descr="Eyantra-2019 IIT BOMBAY Robotics Competition Launched - Electroica Blog">
            <a:extLst>
              <a:ext uri="{FF2B5EF4-FFF2-40B4-BE49-F238E27FC236}">
                <a16:creationId xmlns:a16="http://schemas.microsoft.com/office/drawing/2014/main" id="{BF90444A-2DB2-474A-8423-3708A6BA7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82327">
            <a:off x="236777" y="-58993"/>
            <a:ext cx="245745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810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alpha val="67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3880DA9-03A5-4E4C-8054-7364C41DF5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245916">
            <a:off x="3683113" y="-1104703"/>
            <a:ext cx="11305100" cy="8762585"/>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rot="1225304">
            <a:off x="6590660" y="2549132"/>
            <a:ext cx="9681562" cy="1325563"/>
          </a:xfrm>
        </p:spPr>
        <p:txBody>
          <a:bodyPr/>
          <a:lstStyle/>
          <a:p>
            <a:r>
              <a:rPr lang="en-US" b="1" dirty="0">
                <a:latin typeface="HGMaruGothicMPRO" panose="020B0400000000000000" pitchFamily="34" charset="-128"/>
                <a:ea typeface="HGMaruGothicMPRO" panose="020B0400000000000000" pitchFamily="34" charset="-128"/>
              </a:rPr>
              <a:t>     Competitions</a:t>
            </a:r>
            <a:endParaRPr lang="en-IN" b="1" dirty="0">
              <a:latin typeface="HGMaruGothicMPRO" panose="020B0400000000000000" pitchFamily="34" charset="-128"/>
              <a:ea typeface="HGMaruGothicMPRO" panose="020B0400000000000000" pitchFamily="34" charset="-128"/>
            </a:endParaRPr>
          </a:p>
        </p:txBody>
      </p:sp>
      <p:pic>
        <p:nvPicPr>
          <p:cNvPr id="7" name="Picture 6" descr="A picture containing indoor, table, wooden, wood&#10;&#10;Description automatically generated">
            <a:extLst>
              <a:ext uri="{FF2B5EF4-FFF2-40B4-BE49-F238E27FC236}">
                <a16:creationId xmlns:a16="http://schemas.microsoft.com/office/drawing/2014/main" id="{C541AF75-C0D3-4553-B055-F40A603289F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7651827" y="4281951"/>
            <a:ext cx="2834836" cy="2409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400050" y="3267075"/>
            <a:ext cx="7458075" cy="3124200"/>
          </a:xfrm>
        </p:spPr>
        <p:txBody>
          <a:bodyPr>
            <a:normAutofit fontScale="92500" lnSpcReduction="20000"/>
          </a:bodyPr>
          <a:lstStyle/>
          <a:p>
            <a:pPr marL="0" indent="0">
              <a:buNone/>
            </a:pPr>
            <a:r>
              <a:rPr lang="en-US" sz="3200" dirty="0">
                <a:latin typeface="Itim" panose="00000500000000000000" pitchFamily="2" charset="-34"/>
                <a:cs typeface="Itim" panose="00000500000000000000" pitchFamily="2" charset="-34"/>
              </a:rPr>
              <a:t>The AIT Robotics Club has repeatedly proved its ground at events such as Escalade , which is the major robotics event of </a:t>
            </a:r>
            <a:r>
              <a:rPr lang="en-US" sz="3200" dirty="0" err="1">
                <a:latin typeface="Itim" panose="00000500000000000000" pitchFamily="2" charset="-34"/>
                <a:cs typeface="Itim" panose="00000500000000000000" pitchFamily="2" charset="-34"/>
              </a:rPr>
              <a:t>Techniche</a:t>
            </a:r>
            <a:r>
              <a:rPr lang="en-US" sz="3200" dirty="0">
                <a:latin typeface="Itim" panose="00000500000000000000" pitchFamily="2" charset="-34"/>
                <a:cs typeface="Itim" panose="00000500000000000000" pitchFamily="2" charset="-34"/>
              </a:rPr>
              <a:t> (Techfest of IIT Guwahati), consistently winning top 3 for the last 5-6 years.</a:t>
            </a:r>
          </a:p>
          <a:p>
            <a:pPr marL="0" indent="0">
              <a:buNone/>
            </a:pPr>
            <a:r>
              <a:rPr lang="en-US" sz="3200" dirty="0">
                <a:latin typeface="Itim" panose="00000500000000000000" pitchFamily="2" charset="-34"/>
                <a:cs typeface="Itim" panose="00000500000000000000" pitchFamily="2" charset="-34"/>
              </a:rPr>
              <a:t>We are also the center of prelims selection for the same.</a:t>
            </a:r>
          </a:p>
          <a:p>
            <a:pPr marL="0" indent="0">
              <a:buNone/>
            </a:pPr>
            <a:endParaRPr lang="en-IN" dirty="0"/>
          </a:p>
        </p:txBody>
      </p:sp>
      <p:sp>
        <p:nvSpPr>
          <p:cNvPr id="4" name="TextBox 3">
            <a:extLst>
              <a:ext uri="{FF2B5EF4-FFF2-40B4-BE49-F238E27FC236}">
                <a16:creationId xmlns:a16="http://schemas.microsoft.com/office/drawing/2014/main" id="{0D1D9134-F262-438C-B017-40BB89E5D482}"/>
              </a:ext>
            </a:extLst>
          </p:cNvPr>
          <p:cNvSpPr txBox="1"/>
          <p:nvPr/>
        </p:nvSpPr>
        <p:spPr>
          <a:xfrm>
            <a:off x="3662320" y="541432"/>
            <a:ext cx="3224617" cy="1754326"/>
          </a:xfrm>
          <a:prstGeom prst="rect">
            <a:avLst/>
          </a:prstGeom>
          <a:noFill/>
        </p:spPr>
        <p:txBody>
          <a:bodyPr wrap="square" rtlCol="0">
            <a:spAutoFit/>
          </a:bodyPr>
          <a:lstStyle/>
          <a:p>
            <a:r>
              <a:rPr lang="en-US" sz="3600" b="1" dirty="0">
                <a:latin typeface="HGMaruGothicMPRO" panose="020F0400000000000000" pitchFamily="34" charset="-128"/>
                <a:ea typeface="HGMaruGothicMPRO" panose="020F0400000000000000" pitchFamily="34" charset="-128"/>
                <a:cs typeface="Cavolini" panose="020B0502040204020203" pitchFamily="66" charset="0"/>
              </a:rPr>
              <a:t>Escalade – </a:t>
            </a:r>
            <a:r>
              <a:rPr lang="en-US" sz="3600" b="1" dirty="0" err="1">
                <a:latin typeface="HGMaruGothicMPRO" panose="020F0400000000000000" pitchFamily="34" charset="-128"/>
                <a:ea typeface="HGMaruGothicMPRO" panose="020F0400000000000000" pitchFamily="34" charset="-128"/>
                <a:cs typeface="Cavolini" panose="020B0502040204020203" pitchFamily="66" charset="0"/>
              </a:rPr>
              <a:t>Techniche</a:t>
            </a:r>
            <a:r>
              <a:rPr lang="en-US" sz="3600" b="1" dirty="0">
                <a:latin typeface="HGMaruGothicMPRO" panose="020F0400000000000000" pitchFamily="34" charset="-128"/>
                <a:ea typeface="HGMaruGothicMPRO" panose="020F0400000000000000" pitchFamily="34" charset="-128"/>
                <a:cs typeface="Cavolini" panose="020B0502040204020203" pitchFamily="66" charset="0"/>
              </a:rPr>
              <a:t> – IIT Guwahati</a:t>
            </a:r>
            <a:endParaRPr lang="en-IN" sz="3600" b="1" dirty="0">
              <a:latin typeface="HGMaruGothicMPRO" panose="020F0400000000000000" pitchFamily="34" charset="-128"/>
              <a:ea typeface="HGMaruGothicMPRO" panose="020F0400000000000000" pitchFamily="34" charset="-128"/>
              <a:cs typeface="Cavolini" panose="020B0502040204020203" pitchFamily="66" charset="0"/>
            </a:endParaRPr>
          </a:p>
        </p:txBody>
      </p:sp>
      <p:pic>
        <p:nvPicPr>
          <p:cNvPr id="1026" name="Picture 2" descr="Techniche'18 - Annual Techno-Management Festival of IIT Guwahati - WEXT  India Ventures">
            <a:extLst>
              <a:ext uri="{FF2B5EF4-FFF2-40B4-BE49-F238E27FC236}">
                <a16:creationId xmlns:a16="http://schemas.microsoft.com/office/drawing/2014/main" id="{CC642459-BD3C-4F19-A047-92EC3A68D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27" y="541432"/>
            <a:ext cx="3018207" cy="1697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827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alpha val="67000"/>
          </a:schemeClr>
        </a:solidFill>
        <a:effectLst/>
      </p:bgPr>
    </p:bg>
    <p:spTree>
      <p:nvGrpSpPr>
        <p:cNvPr id="1" name=""/>
        <p:cNvGrpSpPr/>
        <p:nvPr/>
      </p:nvGrpSpPr>
      <p:grpSpPr>
        <a:xfrm>
          <a:off x="0" y="0"/>
          <a:ext cx="0" cy="0"/>
          <a:chOff x="0" y="0"/>
          <a:chExt cx="0" cy="0"/>
        </a:xfrm>
      </p:grpSpPr>
      <p:pic>
        <p:nvPicPr>
          <p:cNvPr id="8" name="Picture 7" descr="A picture containing indoor, person, person, kitchen&#10;&#10;Description automatically generated">
            <a:extLst>
              <a:ext uri="{FF2B5EF4-FFF2-40B4-BE49-F238E27FC236}">
                <a16:creationId xmlns:a16="http://schemas.microsoft.com/office/drawing/2014/main" id="{9F878BC8-8D9A-4CDB-A227-90E5306C7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55916">
            <a:off x="7871950" y="4079064"/>
            <a:ext cx="3291992" cy="2675500"/>
          </a:xfrm>
          <a:prstGeom prst="rect">
            <a:avLst/>
          </a:prstGeom>
        </p:spPr>
      </p:pic>
      <p:pic>
        <p:nvPicPr>
          <p:cNvPr id="5" name="Graphic 4">
            <a:extLst>
              <a:ext uri="{FF2B5EF4-FFF2-40B4-BE49-F238E27FC236}">
                <a16:creationId xmlns:a16="http://schemas.microsoft.com/office/drawing/2014/main" id="{13880DA9-03A5-4E4C-8054-7364C41DF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245916">
            <a:off x="3683113" y="-1104703"/>
            <a:ext cx="11305100" cy="8762585"/>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rot="1225304">
            <a:off x="6590660" y="2549132"/>
            <a:ext cx="9681562" cy="1325563"/>
          </a:xfrm>
        </p:spPr>
        <p:txBody>
          <a:bodyPr/>
          <a:lstStyle/>
          <a:p>
            <a:r>
              <a:rPr lang="en-US" b="1" dirty="0">
                <a:latin typeface="HGMaruGothicMPRO" panose="020B0400000000000000" pitchFamily="34" charset="-128"/>
                <a:ea typeface="HGMaruGothicMPRO" panose="020B0400000000000000" pitchFamily="34" charset="-128"/>
              </a:rPr>
              <a:t>     Competitions</a:t>
            </a:r>
            <a:endParaRPr lang="en-IN" b="1" dirty="0">
              <a:latin typeface="HGMaruGothicMPRO" panose="020B0400000000000000" pitchFamily="34" charset="-128"/>
              <a:ea typeface="HGMaruGothicMPRO" panose="020B0400000000000000" pitchFamily="34" charset="-128"/>
            </a:endParaRPr>
          </a:p>
        </p:txBody>
      </p:sp>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400050" y="3267075"/>
            <a:ext cx="7458075" cy="3124200"/>
          </a:xfrm>
        </p:spPr>
        <p:txBody>
          <a:bodyPr>
            <a:normAutofit fontScale="85000" lnSpcReduction="20000"/>
          </a:bodyPr>
          <a:lstStyle/>
          <a:p>
            <a:pPr marL="0" indent="0">
              <a:buNone/>
            </a:pPr>
            <a:r>
              <a:rPr lang="en-US" sz="3200" dirty="0">
                <a:latin typeface="Itim" panose="00000500000000000000" pitchFamily="2" charset="-34"/>
                <a:cs typeface="Itim" panose="00000500000000000000" pitchFamily="2" charset="-34"/>
              </a:rPr>
              <a:t>We are top scorers and qualifiers at the Asia Pacific </a:t>
            </a:r>
            <a:r>
              <a:rPr lang="en-US" sz="3200" dirty="0" err="1">
                <a:latin typeface="Itim" panose="00000500000000000000" pitchFamily="2" charset="-34"/>
                <a:cs typeface="Itim" panose="00000500000000000000" pitchFamily="2" charset="-34"/>
              </a:rPr>
              <a:t>Robocon</a:t>
            </a:r>
            <a:r>
              <a:rPr lang="en-US" sz="3200" dirty="0">
                <a:latin typeface="Itim" panose="00000500000000000000" pitchFamily="2" charset="-34"/>
                <a:cs typeface="Itim" panose="00000500000000000000" pitchFamily="2" charset="-34"/>
              </a:rPr>
              <a:t> , state level.</a:t>
            </a:r>
          </a:p>
          <a:p>
            <a:pPr marL="0" indent="0">
              <a:buNone/>
            </a:pPr>
            <a:endParaRPr lang="en-US" sz="3200" dirty="0">
              <a:latin typeface="Itim" panose="00000500000000000000" pitchFamily="2" charset="-34"/>
              <a:cs typeface="Itim" panose="00000500000000000000" pitchFamily="2" charset="-34"/>
            </a:endParaRPr>
          </a:p>
          <a:p>
            <a:pPr marL="0" indent="0">
              <a:buNone/>
            </a:pPr>
            <a:r>
              <a:rPr lang="en-US" sz="3200" dirty="0">
                <a:latin typeface="Itim" panose="00000500000000000000" pitchFamily="2" charset="-34"/>
                <a:cs typeface="Itim" panose="00000500000000000000" pitchFamily="2" charset="-34"/>
              </a:rPr>
              <a:t>We have improved over the years learning from our mistakes.</a:t>
            </a:r>
          </a:p>
          <a:p>
            <a:pPr marL="0" indent="0">
              <a:buNone/>
            </a:pPr>
            <a:endParaRPr lang="en-US" sz="3200" dirty="0">
              <a:latin typeface="Itim" panose="00000500000000000000" pitchFamily="2" charset="-34"/>
              <a:cs typeface="Itim" panose="00000500000000000000" pitchFamily="2" charset="-34"/>
            </a:endParaRPr>
          </a:p>
          <a:p>
            <a:pPr marL="0" indent="0">
              <a:buNone/>
            </a:pPr>
            <a:r>
              <a:rPr lang="en-US" sz="3200" dirty="0">
                <a:latin typeface="Itim" panose="00000500000000000000" pitchFamily="2" charset="-34"/>
                <a:cs typeface="Itim" panose="00000500000000000000" pitchFamily="2" charset="-34"/>
              </a:rPr>
              <a:t>This year we scored top 5 in the first round all over the country, finals to be held in IIT Delhi.</a:t>
            </a:r>
          </a:p>
          <a:p>
            <a:pPr marL="0" indent="0">
              <a:buNone/>
            </a:pPr>
            <a:endParaRPr lang="en-IN" dirty="0"/>
          </a:p>
        </p:txBody>
      </p:sp>
      <p:sp>
        <p:nvSpPr>
          <p:cNvPr id="4" name="TextBox 3">
            <a:extLst>
              <a:ext uri="{FF2B5EF4-FFF2-40B4-BE49-F238E27FC236}">
                <a16:creationId xmlns:a16="http://schemas.microsoft.com/office/drawing/2014/main" id="{0D1D9134-F262-438C-B017-40BB89E5D482}"/>
              </a:ext>
            </a:extLst>
          </p:cNvPr>
          <p:cNvSpPr txBox="1"/>
          <p:nvPr/>
        </p:nvSpPr>
        <p:spPr>
          <a:xfrm>
            <a:off x="3662320" y="541432"/>
            <a:ext cx="3224617" cy="1200329"/>
          </a:xfrm>
          <a:prstGeom prst="rect">
            <a:avLst/>
          </a:prstGeom>
          <a:noFill/>
        </p:spPr>
        <p:txBody>
          <a:bodyPr wrap="square" rtlCol="0">
            <a:spAutoFit/>
          </a:bodyPr>
          <a:lstStyle/>
          <a:p>
            <a:r>
              <a:rPr lang="en-US" sz="3600" b="1" dirty="0">
                <a:latin typeface="HGMaruGothicMPRO" panose="020F0400000000000000" pitchFamily="34" charset="-128"/>
                <a:ea typeface="HGMaruGothicMPRO" panose="020F0400000000000000" pitchFamily="34" charset="-128"/>
                <a:cs typeface="Cavolini" panose="020B0502040204020203" pitchFamily="66" charset="0"/>
              </a:rPr>
              <a:t>ABU - </a:t>
            </a:r>
            <a:r>
              <a:rPr lang="en-US" sz="3600" b="1" dirty="0" err="1">
                <a:latin typeface="HGMaruGothicMPRO" panose="020F0400000000000000" pitchFamily="34" charset="-128"/>
                <a:ea typeface="HGMaruGothicMPRO" panose="020F0400000000000000" pitchFamily="34" charset="-128"/>
                <a:cs typeface="Cavolini" panose="020B0502040204020203" pitchFamily="66" charset="0"/>
              </a:rPr>
              <a:t>Robocon</a:t>
            </a:r>
            <a:endParaRPr lang="en-IN" sz="3600" b="1" dirty="0">
              <a:latin typeface="HGMaruGothicMPRO" panose="020F0400000000000000" pitchFamily="34" charset="-128"/>
              <a:ea typeface="HGMaruGothicMPRO" panose="020F0400000000000000" pitchFamily="34" charset="-128"/>
              <a:cs typeface="Cavolini" panose="020B0502040204020203" pitchFamily="66" charset="0"/>
            </a:endParaRPr>
          </a:p>
        </p:txBody>
      </p:sp>
      <p:pic>
        <p:nvPicPr>
          <p:cNvPr id="3074" name="Picture 2" descr="ABU ROBOCON 2020 Theme Suva, FIJI - Robu.in | Indian Online Store | RC  Hobby | Robotics">
            <a:extLst>
              <a:ext uri="{FF2B5EF4-FFF2-40B4-BE49-F238E27FC236}">
                <a16:creationId xmlns:a16="http://schemas.microsoft.com/office/drawing/2014/main" id="{8B122DC0-5C5A-4B7C-BBCF-9A3B4E275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55" y="466725"/>
            <a:ext cx="3115847" cy="1531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65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alpha val="67000"/>
          </a:schemeClr>
        </a:solidFill>
        <a:effectLst/>
      </p:bgPr>
    </p:bg>
    <p:spTree>
      <p:nvGrpSpPr>
        <p:cNvPr id="1" name=""/>
        <p:cNvGrpSpPr/>
        <p:nvPr/>
      </p:nvGrpSpPr>
      <p:grpSpPr>
        <a:xfrm>
          <a:off x="0" y="0"/>
          <a:ext cx="0" cy="0"/>
          <a:chOff x="0" y="0"/>
          <a:chExt cx="0" cy="0"/>
        </a:xfrm>
      </p:grpSpPr>
      <p:pic>
        <p:nvPicPr>
          <p:cNvPr id="4100" name="Picture 4" descr="GMIT | e-Yantra Robotics">
            <a:extLst>
              <a:ext uri="{FF2B5EF4-FFF2-40B4-BE49-F238E27FC236}">
                <a16:creationId xmlns:a16="http://schemas.microsoft.com/office/drawing/2014/main" id="{0B0D5551-69A3-4087-8CCB-51CF2F84C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80" b="2002"/>
          <a:stretch/>
        </p:blipFill>
        <p:spPr bwMode="auto">
          <a:xfrm rot="20432970">
            <a:off x="7402496" y="4485654"/>
            <a:ext cx="3492021" cy="21514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13880DA9-03A5-4E4C-8054-7364C41DF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245916">
            <a:off x="3683113" y="-1104703"/>
            <a:ext cx="11305100" cy="8762585"/>
          </a:xfrm>
          <a:prstGeom prst="rect">
            <a:avLst/>
          </a:prstGeom>
        </p:spPr>
      </p:pic>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rot="1225304">
            <a:off x="6590660" y="2549132"/>
            <a:ext cx="9681562" cy="1325563"/>
          </a:xfrm>
        </p:spPr>
        <p:txBody>
          <a:bodyPr/>
          <a:lstStyle/>
          <a:p>
            <a:r>
              <a:rPr lang="en-US" b="1" dirty="0">
                <a:latin typeface="HGMaruGothicMPRO" panose="020B0400000000000000" pitchFamily="34" charset="-128"/>
                <a:ea typeface="HGMaruGothicMPRO" panose="020B0400000000000000" pitchFamily="34" charset="-128"/>
              </a:rPr>
              <a:t>     Competitions</a:t>
            </a:r>
            <a:endParaRPr lang="en-IN" b="1" dirty="0">
              <a:latin typeface="HGMaruGothicMPRO" panose="020B0400000000000000" pitchFamily="34" charset="-128"/>
              <a:ea typeface="HGMaruGothicMPRO" panose="020B0400000000000000" pitchFamily="34" charset="-128"/>
            </a:endParaRPr>
          </a:p>
        </p:txBody>
      </p:sp>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400050" y="3267075"/>
            <a:ext cx="7458075" cy="3124200"/>
          </a:xfrm>
        </p:spPr>
        <p:txBody>
          <a:bodyPr>
            <a:normAutofit fontScale="92500" lnSpcReduction="10000"/>
          </a:bodyPr>
          <a:lstStyle/>
          <a:p>
            <a:pPr marL="0" indent="0">
              <a:buNone/>
            </a:pPr>
            <a:r>
              <a:rPr lang="en-US" sz="3200" dirty="0" err="1">
                <a:latin typeface="Itim" panose="00000500000000000000" pitchFamily="2" charset="-34"/>
                <a:cs typeface="Itim" panose="00000500000000000000" pitchFamily="2" charset="-34"/>
              </a:rPr>
              <a:t>Eyantra</a:t>
            </a:r>
            <a:r>
              <a:rPr lang="en-US" sz="3200" dirty="0">
                <a:latin typeface="Itim" panose="00000500000000000000" pitchFamily="2" charset="-34"/>
                <a:cs typeface="Itim" panose="00000500000000000000" pitchFamily="2" charset="-34"/>
              </a:rPr>
              <a:t> Robotics competition is the pinnacle of advanced robotic tournaments in India.</a:t>
            </a:r>
          </a:p>
          <a:p>
            <a:pPr marL="0" indent="0">
              <a:buNone/>
            </a:pPr>
            <a:endParaRPr lang="en-US" sz="3200" dirty="0">
              <a:latin typeface="Itim" panose="00000500000000000000" pitchFamily="2" charset="-34"/>
              <a:cs typeface="Itim" panose="00000500000000000000" pitchFamily="2" charset="-34"/>
            </a:endParaRPr>
          </a:p>
          <a:p>
            <a:pPr marL="0" indent="0">
              <a:buNone/>
            </a:pPr>
            <a:r>
              <a:rPr lang="en-US" sz="3200" dirty="0">
                <a:latin typeface="Itim" panose="00000500000000000000" pitchFamily="2" charset="-34"/>
                <a:cs typeface="Itim" panose="00000500000000000000" pitchFamily="2" charset="-34"/>
              </a:rPr>
              <a:t>Every Year a number of teams are selected for the hardware round gaining experience and knowledge along the way.</a:t>
            </a:r>
          </a:p>
          <a:p>
            <a:pPr marL="0" indent="0">
              <a:buNone/>
            </a:pPr>
            <a:endParaRPr lang="en-IN" dirty="0"/>
          </a:p>
        </p:txBody>
      </p:sp>
      <p:sp>
        <p:nvSpPr>
          <p:cNvPr id="4" name="TextBox 3">
            <a:extLst>
              <a:ext uri="{FF2B5EF4-FFF2-40B4-BE49-F238E27FC236}">
                <a16:creationId xmlns:a16="http://schemas.microsoft.com/office/drawing/2014/main" id="{0D1D9134-F262-438C-B017-40BB89E5D482}"/>
              </a:ext>
            </a:extLst>
          </p:cNvPr>
          <p:cNvSpPr txBox="1"/>
          <p:nvPr/>
        </p:nvSpPr>
        <p:spPr>
          <a:xfrm>
            <a:off x="3307098" y="810854"/>
            <a:ext cx="3224617" cy="646331"/>
          </a:xfrm>
          <a:prstGeom prst="rect">
            <a:avLst/>
          </a:prstGeom>
          <a:noFill/>
        </p:spPr>
        <p:txBody>
          <a:bodyPr wrap="square" rtlCol="0">
            <a:spAutoFit/>
          </a:bodyPr>
          <a:lstStyle/>
          <a:p>
            <a:r>
              <a:rPr lang="en-US" sz="3600" b="1" dirty="0">
                <a:latin typeface="HGMaruGothicMPRO" panose="020F0400000000000000" pitchFamily="34" charset="-128"/>
                <a:ea typeface="HGMaruGothicMPRO" panose="020F0400000000000000" pitchFamily="34" charset="-128"/>
                <a:cs typeface="Cavolini" panose="020B0502040204020203" pitchFamily="66" charset="0"/>
              </a:rPr>
              <a:t>E-yantra IITB</a:t>
            </a:r>
            <a:endParaRPr lang="en-IN" sz="3600" b="1" dirty="0">
              <a:latin typeface="HGMaruGothicMPRO" panose="020F0400000000000000" pitchFamily="34" charset="-128"/>
              <a:ea typeface="HGMaruGothicMPRO" panose="020F0400000000000000" pitchFamily="34" charset="-128"/>
              <a:cs typeface="Cavolini" panose="020B0502040204020203" pitchFamily="66" charset="0"/>
            </a:endParaRPr>
          </a:p>
        </p:txBody>
      </p:sp>
      <p:pic>
        <p:nvPicPr>
          <p:cNvPr id="4098" name="Picture 2" descr="Institute of Infrastructure Technology Research and Management - IITRAM">
            <a:extLst>
              <a:ext uri="{FF2B5EF4-FFF2-40B4-BE49-F238E27FC236}">
                <a16:creationId xmlns:a16="http://schemas.microsoft.com/office/drawing/2014/main" id="{5AA9FF75-B1C8-4BA1-8C55-C576A9E29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05" y="466725"/>
            <a:ext cx="2363967" cy="154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35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FF66"/>
        </a:solidFill>
        <a:effectLst/>
      </p:bgPr>
    </p:bg>
    <p:spTree>
      <p:nvGrpSpPr>
        <p:cNvPr id="1" name=""/>
        <p:cNvGrpSpPr/>
        <p:nvPr/>
      </p:nvGrpSpPr>
      <p:grpSpPr>
        <a:xfrm>
          <a:off x="0" y="0"/>
          <a:ext cx="0" cy="0"/>
          <a:chOff x="0" y="0"/>
          <a:chExt cx="0" cy="0"/>
        </a:xfrm>
      </p:grpSpPr>
      <p:pic>
        <p:nvPicPr>
          <p:cNvPr id="11" name="Picture 10" descr="A picture containing person, indoor, person, table&#10;&#10;Description automatically generated">
            <a:extLst>
              <a:ext uri="{FF2B5EF4-FFF2-40B4-BE49-F238E27FC236}">
                <a16:creationId xmlns:a16="http://schemas.microsoft.com/office/drawing/2014/main" id="{F3480721-084F-40F4-B394-D695B4673A4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7587" t="265" r="37587" b="-265"/>
          <a:stretch/>
        </p:blipFill>
        <p:spPr>
          <a:xfrm>
            <a:off x="9463762" y="-2"/>
            <a:ext cx="2728238" cy="2710311"/>
          </a:xfrm>
          <a:prstGeom prst="rect">
            <a:avLst/>
          </a:prstGeom>
        </p:spPr>
      </p:pic>
      <p:pic>
        <p:nvPicPr>
          <p:cNvPr id="7" name="Picture 6" descr="A helicopter flying in the air&#10;&#10;Description automatically generated">
            <a:extLst>
              <a:ext uri="{FF2B5EF4-FFF2-40B4-BE49-F238E27FC236}">
                <a16:creationId xmlns:a16="http://schemas.microsoft.com/office/drawing/2014/main" id="{BF6B47CC-E759-4491-805C-7F303CC9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54031">
            <a:off x="1076050" y="165659"/>
            <a:ext cx="3253281" cy="2169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Graphic 4">
            <a:extLst>
              <a:ext uri="{FF2B5EF4-FFF2-40B4-BE49-F238E27FC236}">
                <a16:creationId xmlns:a16="http://schemas.microsoft.com/office/drawing/2014/main" id="{5AAC97E4-89F3-49BA-AB88-3AAAC72BB3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338" y="-103339"/>
            <a:ext cx="6858001" cy="7064676"/>
          </a:xfrm>
          <a:prstGeom prst="rect">
            <a:avLst/>
          </a:prstGeom>
        </p:spPr>
      </p:pic>
      <p:pic>
        <p:nvPicPr>
          <p:cNvPr id="9" name="Picture 8" descr="A chair sitting in front of a table&#10;&#10;Description automatically generated">
            <a:extLst>
              <a:ext uri="{FF2B5EF4-FFF2-40B4-BE49-F238E27FC236}">
                <a16:creationId xmlns:a16="http://schemas.microsoft.com/office/drawing/2014/main" id="{3D9A82DC-876D-46EB-B3F7-893699FDE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36280">
            <a:off x="9524460" y="4673312"/>
            <a:ext cx="3090778" cy="2314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725CCCA0-55C9-4219-BE6A-904209A55598}"/>
              </a:ext>
            </a:extLst>
          </p:cNvPr>
          <p:cNvSpPr>
            <a:spLocks noGrp="1"/>
          </p:cNvSpPr>
          <p:nvPr>
            <p:ph idx="1"/>
          </p:nvPr>
        </p:nvSpPr>
        <p:spPr>
          <a:xfrm>
            <a:off x="4446742" y="1400645"/>
            <a:ext cx="7745258" cy="5714065"/>
          </a:xfrm>
        </p:spPr>
        <p:txBody>
          <a:bodyPr>
            <a:normAutofit/>
          </a:bodyPr>
          <a:lstStyle/>
          <a:p>
            <a:pPr marL="0" indent="0">
              <a:buNone/>
            </a:pPr>
            <a:r>
              <a:rPr lang="en-US" dirty="0">
                <a:latin typeface="Itim" panose="00000500000000000000" pitchFamily="2" charset="-34"/>
                <a:cs typeface="Itim" panose="00000500000000000000" pitchFamily="2" charset="-34"/>
              </a:rPr>
              <a:t>The club works on major projects every year and represents them in various competitions on behalf of the college.</a:t>
            </a:r>
          </a:p>
          <a:p>
            <a:pPr marL="0" indent="0">
              <a:buNone/>
            </a:pPr>
            <a:r>
              <a:rPr lang="en-US" dirty="0">
                <a:latin typeface="Itim" panose="00000500000000000000" pitchFamily="2" charset="-34"/>
                <a:cs typeface="Itim" panose="00000500000000000000" pitchFamily="2" charset="-34"/>
              </a:rPr>
              <a:t>The club also considers it of due importance that individual projects are given proper guidance and incubation.</a:t>
            </a:r>
          </a:p>
          <a:p>
            <a:pPr marL="0" indent="0">
              <a:buNone/>
            </a:pPr>
            <a:r>
              <a:rPr lang="en-US" dirty="0">
                <a:latin typeface="Itim" panose="00000500000000000000" pitchFamily="2" charset="-34"/>
                <a:cs typeface="Itim" panose="00000500000000000000" pitchFamily="2" charset="-34"/>
              </a:rPr>
              <a:t>The interested members who want to work on special projects are provided help from the club , in various forms such as item selection, cost analysis and overall planning.</a:t>
            </a:r>
            <a:endParaRPr lang="en-IN" dirty="0">
              <a:latin typeface="Itim" panose="00000500000000000000" pitchFamily="2" charset="-34"/>
              <a:cs typeface="Itim" panose="00000500000000000000" pitchFamily="2" charset="-34"/>
            </a:endParaRPr>
          </a:p>
        </p:txBody>
      </p:sp>
      <p:sp>
        <p:nvSpPr>
          <p:cNvPr id="2" name="Title 1">
            <a:extLst>
              <a:ext uri="{FF2B5EF4-FFF2-40B4-BE49-F238E27FC236}">
                <a16:creationId xmlns:a16="http://schemas.microsoft.com/office/drawing/2014/main" id="{8BC4F116-9A91-406C-9898-C0CC4DD6EDD1}"/>
              </a:ext>
            </a:extLst>
          </p:cNvPr>
          <p:cNvSpPr>
            <a:spLocks noGrp="1"/>
          </p:cNvSpPr>
          <p:nvPr>
            <p:ph type="title"/>
          </p:nvPr>
        </p:nvSpPr>
        <p:spPr>
          <a:xfrm rot="2772621">
            <a:off x="-1140882" y="6661489"/>
            <a:ext cx="10515600" cy="1325563"/>
          </a:xfrm>
        </p:spPr>
        <p:txBody>
          <a:bodyPr>
            <a:normAutofit/>
          </a:bodyPr>
          <a:lstStyle/>
          <a:p>
            <a:r>
              <a:rPr lang="en-US" sz="5400" b="1" dirty="0">
                <a:latin typeface="HGMaruGothicMPRO" panose="020B0400000000000000" pitchFamily="34" charset="-128"/>
                <a:ea typeface="HGMaruGothicMPRO" panose="020B0400000000000000" pitchFamily="34" charset="-128"/>
              </a:rPr>
              <a:t>Projects</a:t>
            </a:r>
            <a:endParaRPr lang="en-IN" sz="5400" b="1" dirty="0">
              <a:latin typeface="HGMaruGothicMPRO" panose="020B0400000000000000" pitchFamily="34" charset="-128"/>
              <a:ea typeface="HGMaruGothicMPRO" panose="020B0400000000000000" pitchFamily="34" charset="-128"/>
            </a:endParaRPr>
          </a:p>
        </p:txBody>
      </p:sp>
    </p:spTree>
    <p:extLst>
      <p:ext uri="{BB962C8B-B14F-4D97-AF65-F5344CB8AC3E}">
        <p14:creationId xmlns:p14="http://schemas.microsoft.com/office/powerpoint/2010/main" val="1189517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453</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HGMaruGothicMPRO</vt:lpstr>
      <vt:lpstr>Arial</vt:lpstr>
      <vt:lpstr>Calibri</vt:lpstr>
      <vt:lpstr>Calibri Light</vt:lpstr>
      <vt:lpstr>Itim</vt:lpstr>
      <vt:lpstr>Office Theme</vt:lpstr>
      <vt:lpstr>Center of Excellence For AI and Robotics</vt:lpstr>
      <vt:lpstr>A little bit of Intro…</vt:lpstr>
      <vt:lpstr>A little bit of Intro…</vt:lpstr>
      <vt:lpstr>A little bit of Intro…</vt:lpstr>
      <vt:lpstr>     Competitions</vt:lpstr>
      <vt:lpstr>     Competitions</vt:lpstr>
      <vt:lpstr>     Competitions</vt:lpstr>
      <vt:lpstr>     Competitions</vt:lpstr>
      <vt:lpstr>Projects</vt:lpstr>
      <vt:lpstr>In-College Events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of Excellence For AI and Robotics</dc:title>
  <dc:creator>Abhishek Jha</dc:creator>
  <cp:lastModifiedBy>Abhishek Jha</cp:lastModifiedBy>
  <cp:revision>19</cp:revision>
  <dcterms:created xsi:type="dcterms:W3CDTF">2020-11-01T18:07:07Z</dcterms:created>
  <dcterms:modified xsi:type="dcterms:W3CDTF">2020-11-01T20:50:50Z</dcterms:modified>
</cp:coreProperties>
</file>